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ry-Ann York" userId="949c3b44-767a-4bf0-85ac-e259e2f699d3" providerId="ADAL" clId="{AFD655E9-0795-4E50-904F-C015325FCC11}"/>
    <pc:docChg chg="custSel modSld">
      <pc:chgData name="Kerry-Ann York" userId="949c3b44-767a-4bf0-85ac-e259e2f699d3" providerId="ADAL" clId="{AFD655E9-0795-4E50-904F-C015325FCC11}" dt="2026-06-24T06:45:42.672" v="1" actId="33524"/>
      <pc:docMkLst>
        <pc:docMk/>
      </pc:docMkLst>
      <pc:sldChg chg="modSp mod">
        <pc:chgData name="Kerry-Ann York" userId="949c3b44-767a-4bf0-85ac-e259e2f699d3" providerId="ADAL" clId="{AFD655E9-0795-4E50-904F-C015325FCC11}" dt="2026-06-24T06:45:42.672" v="1" actId="33524"/>
        <pc:sldMkLst>
          <pc:docMk/>
          <pc:sldMk cId="679501626" sldId="258"/>
        </pc:sldMkLst>
        <pc:graphicFrameChg chg="modGraphic">
          <ac:chgData name="Kerry-Ann York" userId="949c3b44-767a-4bf0-85ac-e259e2f699d3" providerId="ADAL" clId="{AFD655E9-0795-4E50-904F-C015325FCC11}" dt="2026-06-24T06:45:42.672" v="1" actId="33524"/>
          <ac:graphicFrameMkLst>
            <pc:docMk/>
            <pc:sldMk cId="679501626" sldId="258"/>
            <ac:graphicFrameMk id="5" creationId="{B42032E7-1A79-42C0-A714-BFE8D533C3D4}"/>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AE67-86A5-45E0-9839-D57DC0BA6C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CE8B6CC-7DFC-4B72-A82D-85F936F6D4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31B33F9-45C4-4CE1-B7D5-8AB7DE7C408B}"/>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BE992B7C-19CF-4297-9F47-AA3997F474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1E2B82-2D08-4F1C-A727-9D0B37CED937}"/>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74202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F0FF7-EA98-4238-9E26-DBBF6A03EC1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6BE716-31AD-4540-BC26-87A3FB036D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5B3CA4-3B7E-4ED1-A0B3-2F45F763B4A6}"/>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8E4A8ED5-B4AB-4EAF-B79D-F16284B4B8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1B38BF-8995-43C7-85D9-1EB55916740E}"/>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918194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7CCDD7-CF6A-4750-9349-84E16AD2CD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CDC576-8910-47C0-BAAE-000A737BB7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FE02C9-3346-4E85-A59C-DD0B782E3026}"/>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58B33482-1BA0-4D31-9D4D-38EDE8058B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E10CD6-9921-4448-8A1E-1ADC38F20CDD}"/>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735990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991DD-A0DE-461E-B270-E84125E5A2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F2ED94-3656-45BB-961E-9E30AD8FB1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AB9EE6-E30F-4E14-9C25-58380C18F7CD}"/>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122F9478-5BC9-4935-9E2F-B3B46B066B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888C25-3E0D-4724-9464-29A955E100E9}"/>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79943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0D7DC-3B7D-4143-8331-3448A5F76C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F860DBD-6032-476B-BA02-AFFF38049D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FA1F98-D1E6-4E61-A2F2-7D3D61E21B84}"/>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ED9DFAC0-B14B-4DAB-A5D8-C1506123A2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8249EB-2619-4B7A-89AC-8172381E02B7}"/>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201655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7FABB-2CD5-430A-8AD6-1DB54646E8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7D29C57-FD8F-48AF-A505-CDC0EFE395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0E87FF7-D050-4A2A-AA92-09424F9316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B37D500-3B69-4706-A175-7AA4E131C7B4}"/>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6" name="Footer Placeholder 5">
            <a:extLst>
              <a:ext uri="{FF2B5EF4-FFF2-40B4-BE49-F238E27FC236}">
                <a16:creationId xmlns:a16="http://schemas.microsoft.com/office/drawing/2014/main" id="{428399BB-BA8D-4068-B721-7942B465DE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DBC94F-7BCD-4772-B369-B42290D806F2}"/>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2741507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0DD82-41D4-420D-87AD-F74F113AF6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DAA12FF-1A22-4702-A54C-EFCB43F302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C92BFF-B5D5-4F4A-B302-2BEF14B70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982B39B-F550-454D-866E-E5F344F6E5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657243-F064-4F09-A323-21CA380767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0A4C91-CA7F-4B89-8D73-BDDCBBF744AC}"/>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8" name="Footer Placeholder 7">
            <a:extLst>
              <a:ext uri="{FF2B5EF4-FFF2-40B4-BE49-F238E27FC236}">
                <a16:creationId xmlns:a16="http://schemas.microsoft.com/office/drawing/2014/main" id="{C0E26FEF-2EC9-4781-82A4-C835433F6A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511F55-31BA-40B9-8A13-4AC525C27FB9}"/>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76249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96292-305E-44E1-A45C-AD864933882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75E2845-63FB-459F-A4B8-0C724878BB56}"/>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4" name="Footer Placeholder 3">
            <a:extLst>
              <a:ext uri="{FF2B5EF4-FFF2-40B4-BE49-F238E27FC236}">
                <a16:creationId xmlns:a16="http://schemas.microsoft.com/office/drawing/2014/main" id="{EC5A9AE7-3450-4AE3-9553-A2B885132E7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0B1AFF-CC85-4313-9021-98AD72804631}"/>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74972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C1D878-7812-4620-AA09-44D342D288A2}"/>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3" name="Footer Placeholder 2">
            <a:extLst>
              <a:ext uri="{FF2B5EF4-FFF2-40B4-BE49-F238E27FC236}">
                <a16:creationId xmlns:a16="http://schemas.microsoft.com/office/drawing/2014/main" id="{CE2CF03F-9ADF-4683-A4A5-2B86608158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21A7AF5-81A3-46DF-A3F4-4AA615F1E601}"/>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58625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17528-4965-4259-A0DF-1EE7CB4417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C472950-0728-435E-8303-5F162BD451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3A2477-0966-4BD8-91EF-C775AC110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EC71EE-5799-497E-8DF5-A843037D372A}"/>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6" name="Footer Placeholder 5">
            <a:extLst>
              <a:ext uri="{FF2B5EF4-FFF2-40B4-BE49-F238E27FC236}">
                <a16:creationId xmlns:a16="http://schemas.microsoft.com/office/drawing/2014/main" id="{00292D95-97E9-4135-94BC-337D633BCF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00D753-89A8-4DB3-9400-BD8FD2355D35}"/>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1112218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E7AB7-43BD-4405-8964-310D78D1CD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B104B9-BFCD-4099-B219-7B658786D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05A715D-20B3-4AEF-9DA2-8D0741378A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BA3881-EF65-4EB3-AF6D-EB8D691B1620}"/>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6" name="Footer Placeholder 5">
            <a:extLst>
              <a:ext uri="{FF2B5EF4-FFF2-40B4-BE49-F238E27FC236}">
                <a16:creationId xmlns:a16="http://schemas.microsoft.com/office/drawing/2014/main" id="{896D4838-9D4F-4A2C-9526-C5AF35C193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B238E4-D186-4138-94AE-5F921AF49C8B}"/>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930901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06C478-2404-451C-ABCF-B324B712C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F3AEA7-5F24-4729-A339-674C5D1119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80D47B-36DA-4AF7-8437-AF91F62D09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3705D58D-C5E2-4065-B5F0-D82CD1ED5E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FB75F85-BA55-4FFC-8D79-317EE2434C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41742E-E648-4FA0-922E-D3D34D46687C}" type="slidenum">
              <a:rPr lang="en-GB" smtClean="0"/>
              <a:t>‹#›</a:t>
            </a:fld>
            <a:endParaRPr lang="en-GB"/>
          </a:p>
        </p:txBody>
      </p:sp>
    </p:spTree>
    <p:extLst>
      <p:ext uri="{BB962C8B-B14F-4D97-AF65-F5344CB8AC3E}">
        <p14:creationId xmlns:p14="http://schemas.microsoft.com/office/powerpoint/2010/main" val="2637373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www.bbc.co.uk/newsround" TargetMode="External"/><Relationship Id="rId7" Type="http://schemas.openxmlformats.org/officeDocument/2006/relationships/hyperlink" Target="https://www.bbc.co.uk/bitesize/articles/zwt9dp3#xtor=CS8-1000-[Discovery_Cards]-[Multi_Site]-[GR05]-[PS_BITESIZE~N~~A_WimbledonQuiz]" TargetMode="External"/><Relationship Id="rId2" Type="http://schemas.openxmlformats.org/officeDocument/2006/relationships/hyperlink" Target="http://www.theferrers.org/" TargetMode="External"/><Relationship Id="rId1" Type="http://schemas.openxmlformats.org/officeDocument/2006/relationships/slideLayout" Target="../slideLayouts/slideLayout1.xml"/><Relationship Id="rId6" Type="http://schemas.openxmlformats.org/officeDocument/2006/relationships/hyperlink" Target="mailto:Yr6into7@theferrers.org" TargetMode="External"/><Relationship Id="rId5" Type="http://schemas.openxmlformats.org/officeDocument/2006/relationships/hyperlink" Target="https://www.bbc.co.uk/bitesize/topics/zn6hvcw" TargetMode="External"/><Relationship Id="rId4" Type="http://schemas.openxmlformats.org/officeDocument/2006/relationships/hyperlink" Target="http://www.mathsphere.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42032E7-1A79-42C0-A714-BFE8D533C3D4}"/>
              </a:ext>
            </a:extLst>
          </p:cNvPr>
          <p:cNvGraphicFramePr>
            <a:graphicFrameLocks noGrp="1"/>
          </p:cNvGraphicFramePr>
          <p:nvPr>
            <p:extLst>
              <p:ext uri="{D42A27DB-BD31-4B8C-83A1-F6EECF244321}">
                <p14:modId xmlns:p14="http://schemas.microsoft.com/office/powerpoint/2010/main" val="1066472484"/>
              </p:ext>
            </p:extLst>
          </p:nvPr>
        </p:nvGraphicFramePr>
        <p:xfrm>
          <a:off x="488272" y="1085850"/>
          <a:ext cx="11017189" cy="5333334"/>
        </p:xfrm>
        <a:graphic>
          <a:graphicData uri="http://schemas.openxmlformats.org/drawingml/2006/table">
            <a:tbl>
              <a:tblPr firstRow="1" firstCol="1" bandRow="1">
                <a:tableStyleId>{69CF1AB2-1976-4502-BF36-3FF5EA218861}</a:tableStyleId>
              </a:tblPr>
              <a:tblGrid>
                <a:gridCol w="470516">
                  <a:extLst>
                    <a:ext uri="{9D8B030D-6E8A-4147-A177-3AD203B41FA5}">
                      <a16:colId xmlns:a16="http://schemas.microsoft.com/office/drawing/2014/main" val="1801948566"/>
                    </a:ext>
                  </a:extLst>
                </a:gridCol>
                <a:gridCol w="2157274">
                  <a:extLst>
                    <a:ext uri="{9D8B030D-6E8A-4147-A177-3AD203B41FA5}">
                      <a16:colId xmlns:a16="http://schemas.microsoft.com/office/drawing/2014/main" val="241298342"/>
                    </a:ext>
                  </a:extLst>
                </a:gridCol>
                <a:gridCol w="2483645">
                  <a:extLst>
                    <a:ext uri="{9D8B030D-6E8A-4147-A177-3AD203B41FA5}">
                      <a16:colId xmlns:a16="http://schemas.microsoft.com/office/drawing/2014/main" val="2026432169"/>
                    </a:ext>
                  </a:extLst>
                </a:gridCol>
                <a:gridCol w="2567749">
                  <a:extLst>
                    <a:ext uri="{9D8B030D-6E8A-4147-A177-3AD203B41FA5}">
                      <a16:colId xmlns:a16="http://schemas.microsoft.com/office/drawing/2014/main" val="1446569216"/>
                    </a:ext>
                  </a:extLst>
                </a:gridCol>
                <a:gridCol w="1624614">
                  <a:extLst>
                    <a:ext uri="{9D8B030D-6E8A-4147-A177-3AD203B41FA5}">
                      <a16:colId xmlns:a16="http://schemas.microsoft.com/office/drawing/2014/main" val="4100597580"/>
                    </a:ext>
                  </a:extLst>
                </a:gridCol>
                <a:gridCol w="1713391">
                  <a:extLst>
                    <a:ext uri="{9D8B030D-6E8A-4147-A177-3AD203B41FA5}">
                      <a16:colId xmlns:a16="http://schemas.microsoft.com/office/drawing/2014/main" val="2547542443"/>
                    </a:ext>
                  </a:extLst>
                </a:gridCol>
              </a:tblGrid>
              <a:tr h="383516">
                <a:tc>
                  <a:txBody>
                    <a:bodyPr/>
                    <a:lstStyle/>
                    <a:p>
                      <a:pPr algn="l">
                        <a:lnSpc>
                          <a:spcPct val="107000"/>
                        </a:lnSpc>
                        <a:spcAft>
                          <a:spcPts val="0"/>
                        </a:spcAft>
                      </a:pPr>
                      <a:endParaRPr lang="en-GB" sz="5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dirty="0">
                          <a:effectLst/>
                          <a:latin typeface="Aptos" panose="020B0004020202020204" pitchFamily="34" charset="0"/>
                        </a:rPr>
                        <a:t>Preparation for secondary school.</a:t>
                      </a:r>
                      <a:endParaRPr lang="en-GB" sz="11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dirty="0">
                          <a:effectLst/>
                          <a:latin typeface="Aptos" panose="020B0004020202020204" pitchFamily="34" charset="0"/>
                        </a:rPr>
                        <a:t>Developing Self Confidence and Wellbeing</a:t>
                      </a:r>
                      <a:endParaRPr lang="en-GB" sz="11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a:effectLst/>
                          <a:latin typeface="Aptos" panose="020B0004020202020204" pitchFamily="34" charset="0"/>
                        </a:rPr>
                        <a:t>Subject Knowledge</a:t>
                      </a:r>
                      <a:endParaRPr lang="en-GB" sz="110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800"/>
                        </a:spcAft>
                      </a:pPr>
                      <a:r>
                        <a:rPr lang="en-GB" sz="1100">
                          <a:effectLst/>
                          <a:latin typeface="Aptos" panose="020B0004020202020204" pitchFamily="34" charset="0"/>
                        </a:rPr>
                        <a:t>Staying Active </a:t>
                      </a:r>
                      <a:br>
                        <a:rPr lang="en-GB" sz="1100">
                          <a:effectLst/>
                          <a:latin typeface="Aptos" panose="020B0004020202020204" pitchFamily="34" charset="0"/>
                        </a:rPr>
                      </a:br>
                      <a:r>
                        <a:rPr lang="en-GB" sz="1100">
                          <a:effectLst/>
                          <a:latin typeface="Aptos" panose="020B0004020202020204" pitchFamily="34" charset="0"/>
                        </a:rPr>
                        <a:t>Mini work out:</a:t>
                      </a:r>
                      <a:endParaRPr lang="en-GB" sz="110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dirty="0">
                          <a:effectLst/>
                          <a:latin typeface="Aptos" panose="020B0004020202020204" pitchFamily="34" charset="0"/>
                        </a:rPr>
                        <a:t>Getting to know us</a:t>
                      </a:r>
                    </a:p>
                    <a:p>
                      <a:pPr algn="ctr">
                        <a:lnSpc>
                          <a:spcPct val="107000"/>
                        </a:lnSpc>
                        <a:spcAft>
                          <a:spcPts val="0"/>
                        </a:spcAft>
                      </a:pPr>
                      <a:r>
                        <a:rPr lang="en-GB" sz="1100" dirty="0">
                          <a:effectLst/>
                          <a:latin typeface="Aptos" panose="020B0004020202020204" pitchFamily="34" charset="0"/>
                          <a:ea typeface="Calibri" panose="020F0502020204030204" pitchFamily="34" charset="0"/>
                          <a:cs typeface="Times New Roman" panose="02020603050405020304" pitchFamily="18" charset="0"/>
                          <a:hlinkClick r:id="rId2"/>
                        </a:rPr>
                        <a:t>www.theferrers.org</a:t>
                      </a:r>
                      <a:r>
                        <a:rPr lang="en-GB" sz="1100" dirty="0">
                          <a:effectLst/>
                          <a:latin typeface="Aptos" panose="020B0004020202020204" pitchFamily="34" charset="0"/>
                          <a:ea typeface="Calibri" panose="020F0502020204030204" pitchFamily="34" charset="0"/>
                          <a:cs typeface="Times New Roman" panose="02020603050405020304" pitchFamily="18" charset="0"/>
                        </a:rPr>
                        <a:t> </a:t>
                      </a:r>
                    </a:p>
                  </a:txBody>
                  <a:tcPr marL="31440" marR="31440" marT="0" marB="0"/>
                </a:tc>
                <a:extLst>
                  <a:ext uri="{0D108BD9-81ED-4DB2-BD59-A6C34878D82A}">
                    <a16:rowId xmlns:a16="http://schemas.microsoft.com/office/drawing/2014/main" val="2553020561"/>
                  </a:ext>
                </a:extLst>
              </a:tr>
              <a:tr h="739726">
                <a:tc>
                  <a:txBody>
                    <a:bodyPr/>
                    <a:lstStyle/>
                    <a:p>
                      <a:pPr algn="ctr">
                        <a:lnSpc>
                          <a:spcPct val="107000"/>
                        </a:lnSpc>
                        <a:spcAft>
                          <a:spcPts val="0"/>
                        </a:spcAft>
                      </a:pPr>
                      <a:r>
                        <a:rPr lang="en-GB" sz="1200" dirty="0">
                          <a:effectLst/>
                          <a:latin typeface="Aptos" panose="020B0004020202020204" pitchFamily="34" charset="0"/>
                        </a:rPr>
                        <a:t> Monday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From our uniform expectations what is acceptable and not acceptable in relation to make up/hair and uniform.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has been your favourite experience/proudest moment of primary school? Write a postcard to your Y6 teacher to tell them.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English</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Write a news report about current affairs – use the link to help inspire you. </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3"/>
                        </a:rPr>
                        <a:t>https://www.bbc.co.uk/newsround</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sit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frog jumps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1-minute jogging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press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squats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Who are the Senior Leaders at TFS?</a:t>
                      </a:r>
                      <a:endPar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8147443"/>
                  </a:ext>
                </a:extLst>
              </a:tr>
              <a:tr h="895048">
                <a:tc>
                  <a:txBody>
                    <a:bodyPr/>
                    <a:lstStyle/>
                    <a:p>
                      <a:pPr algn="ctr">
                        <a:lnSpc>
                          <a:spcPct val="107000"/>
                        </a:lnSpc>
                        <a:spcAft>
                          <a:spcPts val="0"/>
                        </a:spcAft>
                      </a:pPr>
                      <a:r>
                        <a:rPr lang="en-GB" sz="1200" dirty="0">
                          <a:effectLst/>
                          <a:latin typeface="Aptos" panose="020B0004020202020204" pitchFamily="34" charset="0"/>
                        </a:rPr>
                        <a:t> Tuesday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are our rules about Mobile Phones?</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Paint a pebble with a transition design for 2025 and hide it along your daily walk route or in your garden.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Maths</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complete a sudoku or other maths puzzles of your choice from here: </a:t>
                      </a:r>
                      <a:r>
                        <a:rPr lang="en-GB" sz="1200" dirty="0">
                          <a:latin typeface="Aptos" panose="020B0004020202020204" pitchFamily="34" charset="0"/>
                          <a:hlinkClick r:id="rId4"/>
                        </a:rPr>
                        <a:t>http://www.mathsphere.co.uk/</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Create your own: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Design </a:t>
                      </a: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 workout </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using… tinned veg or beans, pairs of socks, bottle of water, skipping rope, 2 objects of your choice.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is the school </a:t>
                      </a:r>
                      <a:r>
                        <a:rPr lang="en-US"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dog’s name?</a:t>
                      </a:r>
                      <a:endPar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6166239"/>
                  </a:ext>
                </a:extLst>
              </a:tr>
              <a:tr h="916258">
                <a:tc>
                  <a:txBody>
                    <a:bodyPr/>
                    <a:lstStyle/>
                    <a:p>
                      <a:pPr algn="ctr">
                        <a:lnSpc>
                          <a:spcPct val="107000"/>
                        </a:lnSpc>
                        <a:spcAft>
                          <a:spcPts val="0"/>
                        </a:spcAft>
                      </a:pPr>
                      <a:r>
                        <a:rPr lang="en-GB" sz="1200" dirty="0">
                          <a:effectLst/>
                          <a:latin typeface="Aptos" panose="020B0004020202020204" pitchFamily="34" charset="0"/>
                        </a:rPr>
                        <a:t> Wednesday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When you join TFS  you will receive your own school email address. What do you know about staying safe online?</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Write a letter to yourself…about what you want achieve both academically and personally by the end of Y11. Seal in an envelope and save for Y11! (you will do something similar in Core Studies in Year 10)</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Science</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Define the term acid and alkali. Can you name some examples of acids and alkalis in your home? </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5"/>
                        </a:rPr>
                        <a:t>https://www.bbc.co.uk/bitesize/topics/zn6hvcw</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Squat jumps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lunges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1-jumping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high knees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sit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time is lunch and break &amp; session 6?</a:t>
                      </a:r>
                    </a:p>
                  </a:txBody>
                  <a:tcPr marL="68580" marR="68580" marT="0" marB="0"/>
                </a:tc>
                <a:extLst>
                  <a:ext uri="{0D108BD9-81ED-4DB2-BD59-A6C34878D82A}">
                    <a16:rowId xmlns:a16="http://schemas.microsoft.com/office/drawing/2014/main" val="1988580308"/>
                  </a:ext>
                </a:extLst>
              </a:tr>
              <a:tr h="978698">
                <a:tc>
                  <a:txBody>
                    <a:bodyPr/>
                    <a:lstStyle/>
                    <a:p>
                      <a:pPr algn="ctr">
                        <a:lnSpc>
                          <a:spcPct val="107000"/>
                        </a:lnSpc>
                        <a:spcAft>
                          <a:spcPts val="0"/>
                        </a:spcAft>
                      </a:pPr>
                      <a:r>
                        <a:rPr lang="en-GB" sz="1200" dirty="0">
                          <a:effectLst/>
                          <a:latin typeface="Aptos" panose="020B0004020202020204" pitchFamily="34" charset="0"/>
                        </a:rPr>
                        <a:t> Thursday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subjects are you most looking forward to and why?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Design and make a healthy balanced meal for your family. Email us your pictures. </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hlinkClick r:id="rId6"/>
                        </a:rPr>
                        <a:t>Yr6into7@theferrers.org</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Art</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Create a drawing, painting or collage of your local community and what makes you proud of your area.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Create your own: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Design a workout using… using at least 5 different exercises.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3 words make up the school moto?</a:t>
                      </a:r>
                    </a:p>
                  </a:txBody>
                  <a:tcPr marL="68580" marR="68580" marT="0" marB="0"/>
                </a:tc>
                <a:extLst>
                  <a:ext uri="{0D108BD9-81ED-4DB2-BD59-A6C34878D82A}">
                    <a16:rowId xmlns:a16="http://schemas.microsoft.com/office/drawing/2014/main" val="2104926317"/>
                  </a:ext>
                </a:extLst>
              </a:tr>
              <a:tr h="1215728">
                <a:tc>
                  <a:txBody>
                    <a:bodyPr/>
                    <a:lstStyle/>
                    <a:p>
                      <a:pPr algn="ctr">
                        <a:lnSpc>
                          <a:spcPct val="107000"/>
                        </a:lnSpc>
                        <a:spcAft>
                          <a:spcPts val="0"/>
                        </a:spcAft>
                      </a:pPr>
                      <a:r>
                        <a:rPr lang="en-GB" sz="1200" dirty="0">
                          <a:effectLst/>
                          <a:latin typeface="Aptos" panose="020B0004020202020204" pitchFamily="34" charset="0"/>
                        </a:rPr>
                        <a:t> Friday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Are there any lessons that you are worried about? If so write down your concerns so you can ask when you come to see us</a:t>
                      </a: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Design yourself an introduction profile to share with pupils form different schools. Who are you, what are your interests, what are some of your best qualities etc.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PE -</a:t>
                      </a:r>
                      <a:r>
                        <a:rPr lang="en-GB" sz="1000" b="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Can you complete the Wimbledon Quiz?</a:t>
                      </a:r>
                      <a:endPar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1200" dirty="0">
                          <a:latin typeface="Aptos" panose="020B0004020202020204" pitchFamily="34" charset="0"/>
                          <a:hlinkClick r:id="rId7"/>
                        </a:rPr>
                        <a:t>Quiz: Can you ace our Wimbledon quiz? - BBC Bitesize</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spider man lunges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star jumps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1-mountain climbers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sit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 minutes jogging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TFS embraces the Meridian  ethos and values . The core of this philosophy includes: Achievement for all, Valuing People, A high quality learning environment &amp; which 2 others?</a:t>
                      </a:r>
                    </a:p>
                  </a:txBody>
                  <a:tcPr marL="68580" marR="68580" marT="0" marB="0"/>
                </a:tc>
                <a:extLst>
                  <a:ext uri="{0D108BD9-81ED-4DB2-BD59-A6C34878D82A}">
                    <a16:rowId xmlns:a16="http://schemas.microsoft.com/office/drawing/2014/main" val="600698889"/>
                  </a:ext>
                </a:extLst>
              </a:tr>
            </a:tbl>
          </a:graphicData>
        </a:graphic>
      </p:graphicFrame>
      <p:pic>
        <p:nvPicPr>
          <p:cNvPr id="2049" name="Picture 2">
            <a:extLst>
              <a:ext uri="{FF2B5EF4-FFF2-40B4-BE49-F238E27FC236}">
                <a16:creationId xmlns:a16="http://schemas.microsoft.com/office/drawing/2014/main" id="{07900B25-AB82-4339-9ACA-ED59E3EB497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339309" y="172583"/>
            <a:ext cx="2232025" cy="7778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extLst>
              <a:ext uri="{FF2B5EF4-FFF2-40B4-BE49-F238E27FC236}">
                <a16:creationId xmlns:a16="http://schemas.microsoft.com/office/drawing/2014/main" id="{EC020752-05D5-4075-9947-AFB5E09AA88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9645" y="156300"/>
            <a:ext cx="2232025" cy="77787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6866B6FC-AF71-41AF-AA97-36E98D3718C9}"/>
              </a:ext>
            </a:extLst>
          </p:cNvPr>
          <p:cNvSpPr txBox="1"/>
          <p:nvPr/>
        </p:nvSpPr>
        <p:spPr>
          <a:xfrm>
            <a:off x="3246463" y="156300"/>
            <a:ext cx="5500806" cy="830997"/>
          </a:xfrm>
          <a:prstGeom prst="rect">
            <a:avLst/>
          </a:prstGeom>
          <a:noFill/>
        </p:spPr>
        <p:txBody>
          <a:bodyPr wrap="square" rtlCol="0">
            <a:spAutoFit/>
          </a:bodyPr>
          <a:lstStyle/>
          <a:p>
            <a:pPr algn="ctr"/>
            <a:r>
              <a:rPr lang="en-GB" sz="2400" b="1" dirty="0">
                <a:latin typeface="Aptos" panose="020B0004020202020204" pitchFamily="34" charset="0"/>
              </a:rPr>
              <a:t>5 A Day Transition Activities for Year 6</a:t>
            </a:r>
          </a:p>
          <a:p>
            <a:pPr algn="ctr"/>
            <a:r>
              <a:rPr lang="en-GB" sz="2400" b="1" dirty="0">
                <a:latin typeface="Aptos" panose="020B0004020202020204" pitchFamily="34" charset="0"/>
              </a:rPr>
              <a:t>Week 4 – Summer Holidays</a:t>
            </a:r>
          </a:p>
        </p:txBody>
      </p:sp>
    </p:spTree>
    <p:extLst>
      <p:ext uri="{BB962C8B-B14F-4D97-AF65-F5344CB8AC3E}">
        <p14:creationId xmlns:p14="http://schemas.microsoft.com/office/powerpoint/2010/main" val="679501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96713E33FEE44F87A337E512B26B89" ma:contentTypeVersion="13" ma:contentTypeDescription="Create a new document." ma:contentTypeScope="" ma:versionID="fede534ff5f25977a27d4896dc886fa1">
  <xsd:schema xmlns:xsd="http://www.w3.org/2001/XMLSchema" xmlns:xs="http://www.w3.org/2001/XMLSchema" xmlns:p="http://schemas.microsoft.com/office/2006/metadata/properties" xmlns:ns3="3f34245e-3fe3-41e8-ab90-70e5f7cdb7ce" xmlns:ns4="bc6dc987-0a1b-468f-81fa-b9579e43e6ae" targetNamespace="http://schemas.microsoft.com/office/2006/metadata/properties" ma:root="true" ma:fieldsID="e334b09d41ffdf579bf104a96aba5755" ns3:_="" ns4:_="">
    <xsd:import namespace="3f34245e-3fe3-41e8-ab90-70e5f7cdb7ce"/>
    <xsd:import namespace="bc6dc987-0a1b-468f-81fa-b9579e43e6a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34245e-3fe3-41e8-ab90-70e5f7cdb7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6dc987-0a1b-468f-81fa-b9579e43e6a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633D0A-DB82-4DAD-8913-D2301C01D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34245e-3fe3-41e8-ab90-70e5f7cdb7ce"/>
    <ds:schemaRef ds:uri="bc6dc987-0a1b-468f-81fa-b9579e43e6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A81154-F232-4F49-BC2E-3F3E40833450}">
  <ds:schemaRefs>
    <ds:schemaRef ds:uri="http://schemas.microsoft.com/sharepoint/v3/contenttype/forms"/>
  </ds:schemaRefs>
</ds:datastoreItem>
</file>

<file path=customXml/itemProps3.xml><?xml version="1.0" encoding="utf-8"?>
<ds:datastoreItem xmlns:ds="http://schemas.openxmlformats.org/officeDocument/2006/customXml" ds:itemID="{F0AA40AC-1CC4-47E3-A542-6FB250EAA319}">
  <ds:schemaRefs>
    <ds:schemaRef ds:uri="http://www.w3.org/XML/1998/namespace"/>
    <ds:schemaRef ds:uri="http://schemas.microsoft.com/office/2006/documentManagement/types"/>
    <ds:schemaRef ds:uri="http://purl.org/dc/terms/"/>
    <ds:schemaRef ds:uri="http://schemas.openxmlformats.org/package/2006/metadata/core-properties"/>
    <ds:schemaRef ds:uri="3f34245e-3fe3-41e8-ab90-70e5f7cdb7ce"/>
    <ds:schemaRef ds:uri="http://purl.org/dc/dcmitype/"/>
    <ds:schemaRef ds:uri="http://purl.org/dc/elements/1.1/"/>
    <ds:schemaRef ds:uri="http://schemas.microsoft.com/office/infopath/2007/PartnerControls"/>
    <ds:schemaRef ds:uri="bc6dc987-0a1b-468f-81fa-b9579e43e6a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416</TotalTime>
  <Words>566</Words>
  <Application>Microsoft Office PowerPoint</Application>
  <PresentationFormat>Widescreen</PresentationFormat>
  <Paragraphs>53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Kerry-Ann York</dc:creator>
  <cp:lastModifiedBy>Kerry-Ann York</cp:lastModifiedBy>
  <cp:revision>5</cp:revision>
  <dcterms:created xsi:type="dcterms:W3CDTF">2020-06-08T08:55:31Z</dcterms:created>
  <dcterms:modified xsi:type="dcterms:W3CDTF">2026-06-24T06:45:49Z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0x0101009C96713E33FEE44F87A337E512B26B89</vt:lpwstr>
  </property>
</Properties>
</file>